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0" r:id="rId3"/>
    <p:sldId id="263" r:id="rId4"/>
    <p:sldId id="267" r:id="rId5"/>
    <p:sldId id="268" r:id="rId6"/>
    <p:sldId id="269" r:id="rId7"/>
    <p:sldId id="270" r:id="rId8"/>
    <p:sldId id="262" r:id="rId9"/>
    <p:sldId id="271" r:id="rId10"/>
    <p:sldId id="272" r:id="rId11"/>
    <p:sldId id="275" r:id="rId12"/>
    <p:sldId id="276" r:id="rId13"/>
    <p:sldId id="279" r:id="rId14"/>
    <p:sldId id="266" r:id="rId15"/>
    <p:sldId id="278" r:id="rId16"/>
    <p:sldId id="274" r:id="rId17"/>
    <p:sldId id="280" r:id="rId18"/>
    <p:sldId id="277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11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40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84DEE8-F63F-6C4F-8ABB-C2F1DFBDE738}" type="datetimeFigureOut">
              <a:rPr lang="en-US" smtClean="0"/>
              <a:t>6/15/18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500DE2-4588-A243-9FAE-0A83F7E2FC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60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00DE2-4588-A243-9FAE-0A83F7E2FC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347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00DE2-4588-A243-9FAE-0A83F7E2FC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969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00DE2-4588-A243-9FAE-0A83F7E2FCE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153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007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364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36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5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25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467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35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2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337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8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748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12E87-40DB-064F-B6DB-8D84737A1337}" type="datetimeFigureOut">
              <a:rPr lang="en-US" smtClean="0"/>
              <a:t>6/15/18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2F3470-AB03-1049-9308-A35D990D8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43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Relationship Id="rId11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Relationship Id="rId3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Relationship Id="rId3" Type="http://schemas.microsoft.com/office/2007/relationships/hdphoto" Target="../media/hdphoto6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3125444" cy="20798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2740" y="2173838"/>
            <a:ext cx="3081260" cy="27399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4414725"/>
            <a:ext cx="3109124" cy="24432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7290" y="2366582"/>
            <a:ext cx="2927049" cy="17514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998531"/>
            <a:ext cx="3097290" cy="24161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97290" y="4088740"/>
            <a:ext cx="2997200" cy="2717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97290" y="37303"/>
            <a:ext cx="3581266" cy="232927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0"/>
          <a:srcRect l="20400"/>
          <a:stretch/>
        </p:blipFill>
        <p:spPr>
          <a:xfrm>
            <a:off x="6048850" y="4913811"/>
            <a:ext cx="3095150" cy="194418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89542" y="37303"/>
            <a:ext cx="2854458" cy="213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45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Hereditary spastic paraplegia 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9511" y="1190540"/>
            <a:ext cx="4801964" cy="566746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 smtClean="0"/>
              <a:t>Researchers studied two families whose members had HSP</a:t>
            </a:r>
          </a:p>
          <a:p>
            <a:pPr>
              <a:lnSpc>
                <a:spcPct val="110000"/>
              </a:lnSpc>
            </a:pPr>
            <a:r>
              <a:rPr lang="en-US" sz="2800" dirty="0" smtClean="0"/>
              <a:t>Able to locate </a:t>
            </a:r>
            <a:r>
              <a:rPr lang="en-US" sz="2800" dirty="0"/>
              <a:t>mutations present in affected individuals but not in affective relatives </a:t>
            </a:r>
            <a:endParaRPr lang="en-US" sz="2800" dirty="0" smtClean="0"/>
          </a:p>
          <a:p>
            <a:pPr>
              <a:lnSpc>
                <a:spcPct val="110000"/>
              </a:lnSpc>
            </a:pPr>
            <a:r>
              <a:rPr lang="en-US" sz="2800" dirty="0" smtClean="0"/>
              <a:t>This discovery has allowed for genetic screening in individuals with a risk of developing the disease 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61476" y="1417638"/>
            <a:ext cx="4055524" cy="507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2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DNA Sequencing</a:t>
            </a:r>
            <a:endParaRPr lang="en-US" b="1" dirty="0">
              <a:solidFill>
                <a:srgbClr val="00009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462" y="1417638"/>
            <a:ext cx="5666446" cy="466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16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90"/>
                </a:solidFill>
              </a:rPr>
              <a:t>DNA Sequencing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619" y="1261679"/>
            <a:ext cx="6580126" cy="44219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4761" y="5791598"/>
            <a:ext cx="8012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90"/>
                </a:solidFill>
              </a:rPr>
              <a:t>Each new nucleotide is bonded to the hydroxyl group (OH) of the previous nucleotide </a:t>
            </a:r>
            <a:endParaRPr lang="en-US" sz="2400" b="1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85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Sanger Sequencing</a:t>
            </a:r>
            <a:endParaRPr lang="en-US" b="1" dirty="0">
              <a:solidFill>
                <a:srgbClr val="000090"/>
              </a:solidFill>
            </a:endParaRPr>
          </a:p>
        </p:txBody>
      </p:sp>
      <p:pic>
        <p:nvPicPr>
          <p:cNvPr id="6" name="Picture 5" descr="Screen Shot 2016-06-17 at 8.06.31 A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334" y="1352123"/>
            <a:ext cx="4991099" cy="550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7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e Sanger Method of DNA Sequencing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8666" y="265187"/>
            <a:ext cx="8325556" cy="6244716"/>
          </a:xfrm>
        </p:spPr>
      </p:pic>
    </p:spTree>
    <p:extLst>
      <p:ext uri="{BB962C8B-B14F-4D97-AF65-F5344CB8AC3E}">
        <p14:creationId xmlns:p14="http://schemas.microsoft.com/office/powerpoint/2010/main" val="1843411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Sanger Sequencing</a:t>
            </a:r>
            <a:endParaRPr lang="en-US" b="1" dirty="0">
              <a:solidFill>
                <a:srgbClr val="000090"/>
              </a:solidFill>
            </a:endParaRPr>
          </a:p>
        </p:txBody>
      </p:sp>
      <p:pic>
        <p:nvPicPr>
          <p:cNvPr id="4" name="Picture 3" descr="Screen Shot 2016-06-17 at 12.32.31 AM.pn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439"/>
          <a:stretch/>
        </p:blipFill>
        <p:spPr>
          <a:xfrm>
            <a:off x="232835" y="1241271"/>
            <a:ext cx="8686800" cy="561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8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6-17 at 1.49.48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6" b="2785"/>
          <a:stretch/>
        </p:blipFill>
        <p:spPr>
          <a:xfrm>
            <a:off x="317533" y="190982"/>
            <a:ext cx="8573431" cy="666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135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Sanger Sequencing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600" b="1" dirty="0" smtClean="0">
                <a:solidFill>
                  <a:srgbClr val="3366FF"/>
                </a:solidFill>
              </a:rPr>
              <a:t>DIDEOXYNUCLEOTIDES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3600" dirty="0" smtClean="0">
                <a:solidFill>
                  <a:srgbClr val="000000"/>
                </a:solidFill>
              </a:rPr>
              <a:t>Synthetic nucleotides that lack the hydroxyl group (-OH) are added to the sequencing reaction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3600" dirty="0" smtClean="0">
                <a:solidFill>
                  <a:srgbClr val="000000"/>
                </a:solidFill>
              </a:rPr>
              <a:t>Preventing chain elongation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3600" dirty="0" smtClean="0">
                <a:solidFill>
                  <a:srgbClr val="000000"/>
                </a:solidFill>
              </a:rPr>
              <a:t>Allowing for comparison of DNA molecules, and determination of sequences </a:t>
            </a:r>
          </a:p>
          <a:p>
            <a:pPr marL="0" indent="0">
              <a:lnSpc>
                <a:spcPct val="120000"/>
              </a:lnSpc>
              <a:buNone/>
            </a:pP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0567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Lesson objectives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AU" sz="3600" dirty="0"/>
              <a:t>Appreciate the importance of the Human Genome Project </a:t>
            </a:r>
          </a:p>
          <a:p>
            <a:pPr lvl="0">
              <a:lnSpc>
                <a:spcPct val="150000"/>
              </a:lnSpc>
            </a:pPr>
            <a:r>
              <a:rPr lang="en-AU" sz="3600" dirty="0" smtClean="0"/>
              <a:t>Describe in detail the </a:t>
            </a:r>
            <a:r>
              <a:rPr lang="en-AU" sz="3600" dirty="0"/>
              <a:t>structure of DNA </a:t>
            </a:r>
          </a:p>
          <a:p>
            <a:pPr lvl="0">
              <a:lnSpc>
                <a:spcPct val="150000"/>
              </a:lnSpc>
            </a:pPr>
            <a:r>
              <a:rPr lang="en-AU" sz="3600" dirty="0"/>
              <a:t>Understand the concept of Sanger sequencing </a:t>
            </a:r>
          </a:p>
          <a:p>
            <a:pPr marL="0" indent="0">
              <a:lnSpc>
                <a:spcPct val="150000"/>
              </a:lnSpc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51571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Biotechnology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i="1" dirty="0" smtClean="0"/>
              <a:t>The </a:t>
            </a:r>
            <a:r>
              <a:rPr lang="en-US" i="1" dirty="0" smtClean="0">
                <a:solidFill>
                  <a:srgbClr val="0000FF"/>
                </a:solidFill>
              </a:rPr>
              <a:t>exploitation</a:t>
            </a:r>
            <a:r>
              <a:rPr lang="en-US" i="1" dirty="0" smtClean="0"/>
              <a:t> and manipulation of </a:t>
            </a:r>
            <a:r>
              <a:rPr lang="en-US" i="1" dirty="0" smtClean="0">
                <a:solidFill>
                  <a:srgbClr val="0000FF"/>
                </a:solidFill>
              </a:rPr>
              <a:t>cellular processes</a:t>
            </a:r>
            <a:r>
              <a:rPr lang="en-US" i="1" dirty="0" smtClean="0"/>
              <a:t> for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industrial </a:t>
            </a:r>
            <a:r>
              <a:rPr lang="en-US" i="1" dirty="0" smtClean="0"/>
              <a:t>production of </a:t>
            </a:r>
            <a:r>
              <a:rPr lang="en-US" i="1" dirty="0" smtClean="0">
                <a:solidFill>
                  <a:srgbClr val="0000FF"/>
                </a:solidFill>
              </a:rPr>
              <a:t>products</a:t>
            </a:r>
            <a:r>
              <a:rPr lang="en-US" i="1" dirty="0" smtClean="0"/>
              <a:t> </a:t>
            </a:r>
            <a:r>
              <a:rPr lang="en-US" i="1" dirty="0" smtClean="0">
                <a:solidFill>
                  <a:srgbClr val="0000FF"/>
                </a:solidFill>
              </a:rPr>
              <a:t>used</a:t>
            </a:r>
            <a:r>
              <a:rPr lang="en-US" i="1" dirty="0" smtClean="0"/>
              <a:t> by </a:t>
            </a:r>
            <a:r>
              <a:rPr lang="en-US" i="1" dirty="0" smtClean="0">
                <a:solidFill>
                  <a:srgbClr val="0000FF"/>
                </a:solidFill>
              </a:rPr>
              <a:t>humans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14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Human Genome Project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1990 – 2003 </a:t>
            </a:r>
            <a:br>
              <a:rPr lang="en-US" dirty="0" smtClean="0"/>
            </a:br>
            <a:r>
              <a:rPr lang="en-US" dirty="0" smtClean="0"/>
              <a:t>(ongoing analysis of data) </a:t>
            </a:r>
          </a:p>
          <a:p>
            <a:r>
              <a:rPr lang="en-US" b="1" dirty="0" smtClean="0"/>
              <a:t>Aim</a:t>
            </a:r>
            <a:br>
              <a:rPr lang="en-US" b="1" dirty="0" smtClean="0"/>
            </a:br>
            <a:r>
              <a:rPr lang="en-US" dirty="0" smtClean="0">
                <a:solidFill>
                  <a:srgbClr val="3366FF"/>
                </a:solidFill>
              </a:rPr>
              <a:t>map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rgbClr val="3366FF"/>
                </a:solidFill>
              </a:rPr>
              <a:t>location</a:t>
            </a:r>
            <a:r>
              <a:rPr lang="en-US" dirty="0" smtClean="0"/>
              <a:t> of </a:t>
            </a:r>
            <a:r>
              <a:rPr lang="en-US" dirty="0" smtClean="0">
                <a:solidFill>
                  <a:srgbClr val="3366FF"/>
                </a:solidFill>
              </a:rPr>
              <a:t>genes</a:t>
            </a:r>
            <a:r>
              <a:rPr lang="en-US" dirty="0" smtClean="0"/>
              <a:t> on all 46 chromosomes</a:t>
            </a:r>
          </a:p>
          <a:p>
            <a:r>
              <a:rPr lang="en-US" b="1" dirty="0" smtClean="0"/>
              <a:t>Genome</a:t>
            </a:r>
            <a:br>
              <a:rPr lang="en-US" b="1" dirty="0" smtClean="0"/>
            </a:br>
            <a:r>
              <a:rPr lang="en-US" i="1" dirty="0" smtClean="0"/>
              <a:t>complete </a:t>
            </a:r>
            <a:r>
              <a:rPr lang="en-US" i="1" dirty="0" smtClean="0">
                <a:solidFill>
                  <a:srgbClr val="3366FF"/>
                </a:solidFill>
              </a:rPr>
              <a:t>set</a:t>
            </a:r>
            <a:r>
              <a:rPr lang="en-US" i="1" dirty="0" smtClean="0"/>
              <a:t> of </a:t>
            </a:r>
            <a:r>
              <a:rPr lang="en-US" i="1" dirty="0" smtClean="0">
                <a:solidFill>
                  <a:srgbClr val="3366FF"/>
                </a:solidFill>
              </a:rPr>
              <a:t>genetic information</a:t>
            </a:r>
            <a:r>
              <a:rPr lang="en-US" i="1" dirty="0" smtClean="0"/>
              <a:t> of an organism </a:t>
            </a:r>
          </a:p>
          <a:p>
            <a:r>
              <a:rPr lang="en-US" dirty="0" smtClean="0"/>
              <a:t>4000 genetic disorders have been discovered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71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rise to new technology and access to more information </a:t>
            </a:r>
          </a:p>
          <a:p>
            <a:pPr lvl="1">
              <a:buFont typeface="Courier New"/>
              <a:buChar char="o"/>
            </a:pPr>
            <a:r>
              <a:rPr lang="en-US" dirty="0" smtClean="0"/>
              <a:t>Gene replacement </a:t>
            </a:r>
          </a:p>
          <a:p>
            <a:pPr lvl="1">
              <a:buFont typeface="Courier New"/>
              <a:buChar char="o"/>
            </a:pPr>
            <a:r>
              <a:rPr lang="en-US" dirty="0" smtClean="0"/>
              <a:t>Monitor gene expression in cancers</a:t>
            </a:r>
          </a:p>
          <a:p>
            <a:pPr lvl="1">
              <a:buFont typeface="Courier New"/>
              <a:buChar char="o"/>
            </a:pPr>
            <a:r>
              <a:rPr lang="en-US" dirty="0" smtClean="0"/>
              <a:t>Mapping out pathways in cancer development </a:t>
            </a:r>
          </a:p>
          <a:p>
            <a:pPr lvl="1">
              <a:buFont typeface="Courier New"/>
              <a:buChar char="o"/>
            </a:pPr>
            <a:r>
              <a:rPr lang="en-US" dirty="0" smtClean="0"/>
              <a:t>Better genetic testing – screening for disease risk </a:t>
            </a:r>
          </a:p>
          <a:p>
            <a:pPr lvl="1">
              <a:buFont typeface="Courier New"/>
              <a:buChar char="o"/>
            </a:pPr>
            <a:r>
              <a:rPr lang="en-US" dirty="0" smtClean="0"/>
              <a:t>Health prevention </a:t>
            </a:r>
          </a:p>
          <a:p>
            <a:pPr lvl="1">
              <a:buFont typeface="Courier New"/>
              <a:buChar char="o"/>
            </a:pP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Human Genome Project</a:t>
            </a:r>
            <a:endParaRPr lang="en-US" b="1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1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Structure of DNA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573330"/>
            <a:ext cx="7878079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Nucleotide </a:t>
            </a:r>
          </a:p>
          <a:p>
            <a:r>
              <a:rPr lang="en-US" sz="2800" dirty="0" smtClean="0"/>
              <a:t>Deoxyribose [5-C sugar]</a:t>
            </a:r>
          </a:p>
          <a:p>
            <a:r>
              <a:rPr lang="en-US" sz="2800" dirty="0" smtClean="0"/>
              <a:t>Phosphate group</a:t>
            </a:r>
          </a:p>
          <a:p>
            <a:r>
              <a:rPr lang="en-US" sz="2800" dirty="0" smtClean="0"/>
              <a:t>Nitrogenous base 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b="1" dirty="0" smtClean="0"/>
              <a:t>DNA molecule </a:t>
            </a:r>
          </a:p>
          <a:p>
            <a:r>
              <a:rPr lang="en-US" sz="2800" dirty="0" smtClean="0"/>
              <a:t>Made up of thousands of nucleotides</a:t>
            </a:r>
          </a:p>
          <a:p>
            <a:pPr marL="0" indent="0">
              <a:buNone/>
            </a:pPr>
            <a:endParaRPr lang="en-US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34495" y="1904862"/>
            <a:ext cx="3991199" cy="313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06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90"/>
                </a:solidFill>
              </a:rPr>
              <a:t>Structure of DNA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738210" y="1417638"/>
            <a:ext cx="4212292" cy="48525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DNA molecule</a:t>
            </a:r>
          </a:p>
          <a:p>
            <a:r>
              <a:rPr lang="en-US" sz="2800" dirty="0" smtClean="0"/>
              <a:t>Two chains of alternating sugars and phosphates are linked by nitrogenous bases (weak H-bonds) 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Cytosine – Guanine 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Adenine – Thymine </a:t>
            </a:r>
          </a:p>
          <a:p>
            <a:pPr marL="0" indent="0">
              <a:buNone/>
            </a:pPr>
            <a:endParaRPr lang="en-US" sz="2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8895" y="1417638"/>
            <a:ext cx="4308064" cy="44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493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90"/>
                </a:solidFill>
              </a:rPr>
              <a:t>Structure of DNA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247022" y="1600200"/>
            <a:ext cx="4703480" cy="4808868"/>
          </a:xfrm>
        </p:spPr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en-US" dirty="0" smtClean="0"/>
              <a:t>Two chains of alternating sugars and phosphates joined by the base pairs, are twisted into a spiral shape known as a 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dirty="0" smtClean="0">
                <a:solidFill>
                  <a:srgbClr val="0000FF"/>
                </a:solidFill>
              </a:rPr>
              <a:t>double helix 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696247"/>
            <a:ext cx="4621315" cy="616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DNA sequencing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 smtClean="0"/>
              <a:t>Determining the precise </a:t>
            </a:r>
            <a:r>
              <a:rPr lang="en-US" i="1" dirty="0" smtClean="0">
                <a:solidFill>
                  <a:srgbClr val="3366FF"/>
                </a:solidFill>
              </a:rPr>
              <a:t>order</a:t>
            </a:r>
            <a:r>
              <a:rPr lang="en-US" i="1" dirty="0" smtClean="0"/>
              <a:t> of </a:t>
            </a:r>
            <a:r>
              <a:rPr lang="en-US" i="1" dirty="0" smtClean="0">
                <a:solidFill>
                  <a:srgbClr val="3366FF"/>
                </a:solidFill>
              </a:rPr>
              <a:t>nucleotides</a:t>
            </a:r>
            <a:r>
              <a:rPr lang="en-US" i="1" dirty="0" smtClean="0"/>
              <a:t> in  a sample of DNA</a:t>
            </a:r>
            <a:br>
              <a:rPr lang="en-US" i="1" dirty="0" smtClean="0"/>
            </a:br>
            <a:endParaRPr lang="en-US" i="1" dirty="0" smtClean="0"/>
          </a:p>
          <a:p>
            <a:r>
              <a:rPr lang="en-US" dirty="0" smtClean="0"/>
              <a:t>Allows for comparison of DNA sequences </a:t>
            </a:r>
          </a:p>
          <a:p>
            <a:r>
              <a:rPr lang="en-US" dirty="0" smtClean="0"/>
              <a:t>Detects point mutations, small insertions and deletions </a:t>
            </a:r>
          </a:p>
          <a:p>
            <a:r>
              <a:rPr lang="en-US" dirty="0" smtClean="0"/>
              <a:t>Can show whether a person will develop an inherited disease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45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Hereditary spastic paraplegia 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Progressive limb weakness and stiffness, often resulting in paralysis </a:t>
            </a:r>
          </a:p>
          <a:p>
            <a:r>
              <a:rPr lang="en-US" dirty="0" smtClean="0"/>
              <a:t>Symptoms being during mid-20s – mid 50s </a:t>
            </a:r>
          </a:p>
          <a:p>
            <a:r>
              <a:rPr lang="en-US" dirty="0" smtClean="0"/>
              <a:t>No cure </a:t>
            </a:r>
          </a:p>
          <a:p>
            <a:r>
              <a:rPr lang="en-US" dirty="0" smtClean="0"/>
              <a:t>Treatment: physical therapy (prevention) </a:t>
            </a:r>
          </a:p>
          <a:p>
            <a:r>
              <a:rPr lang="en-US" dirty="0" smtClean="0"/>
              <a:t>Researchers studied and located mutations present in affected individuals but not in affective relatives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15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1131</TotalTime>
  <Words>306</Words>
  <Application>Microsoft Macintosh PowerPoint</Application>
  <PresentationFormat>On-screen Show (4:3)</PresentationFormat>
  <Paragraphs>63</Paragraphs>
  <Slides>18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Courier New</vt:lpstr>
      <vt:lpstr>Arial</vt:lpstr>
      <vt:lpstr>Office Theme</vt:lpstr>
      <vt:lpstr>PowerPoint Presentation</vt:lpstr>
      <vt:lpstr>Biotechnology</vt:lpstr>
      <vt:lpstr>Human Genome Project</vt:lpstr>
      <vt:lpstr>Human Genome Project</vt:lpstr>
      <vt:lpstr>Structure of DNA</vt:lpstr>
      <vt:lpstr>Structure of DNA</vt:lpstr>
      <vt:lpstr>Structure of DNA</vt:lpstr>
      <vt:lpstr>DNA sequencing</vt:lpstr>
      <vt:lpstr>Hereditary spastic paraplegia </vt:lpstr>
      <vt:lpstr>Hereditary spastic paraplegia </vt:lpstr>
      <vt:lpstr>DNA Sequencing</vt:lpstr>
      <vt:lpstr>DNA Sequencing</vt:lpstr>
      <vt:lpstr>Sanger Sequencing</vt:lpstr>
      <vt:lpstr>PowerPoint Presentation</vt:lpstr>
      <vt:lpstr>Sanger Sequencing</vt:lpstr>
      <vt:lpstr>PowerPoint Presentation</vt:lpstr>
      <vt:lpstr>Sanger Sequencing</vt:lpstr>
      <vt:lpstr>Lesson objectives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Sandy Tu</dc:creator>
  <cp:lastModifiedBy>Microsoft Office User</cp:lastModifiedBy>
  <cp:revision>33</cp:revision>
  <dcterms:created xsi:type="dcterms:W3CDTF">2016-06-13T05:42:25Z</dcterms:created>
  <dcterms:modified xsi:type="dcterms:W3CDTF">2018-06-15T03:05:17Z</dcterms:modified>
</cp:coreProperties>
</file>